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8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A2F3"/>
    <a:srgbClr val="FC7B27"/>
    <a:srgbClr val="F7F4EF"/>
    <a:srgbClr val="7F7F7F"/>
    <a:srgbClr val="ADA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08" autoAdjust="0"/>
    <p:restoredTop sz="94660"/>
  </p:normalViewPr>
  <p:slideViewPr>
    <p:cSldViewPr snapToGrid="0">
      <p:cViewPr varScale="1">
        <p:scale>
          <a:sx n="78" d="100"/>
          <a:sy n="78" d="100"/>
        </p:scale>
        <p:origin x="3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173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412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Freeform: Shape 166">
            <a:extLst>
              <a:ext uri="{FF2B5EF4-FFF2-40B4-BE49-F238E27FC236}">
                <a16:creationId xmlns:a16="http://schemas.microsoft.com/office/drawing/2014/main" id="{93FB8F14-23AE-46A4-949B-6D410AED5F36}"/>
              </a:ext>
            </a:extLst>
          </p:cNvPr>
          <p:cNvSpPr/>
          <p:nvPr/>
        </p:nvSpPr>
        <p:spPr>
          <a:xfrm>
            <a:off x="-2709" y="1"/>
            <a:ext cx="6863418" cy="1845433"/>
          </a:xfrm>
          <a:custGeom>
            <a:avLst/>
            <a:gdLst>
              <a:gd name="connsiteX0" fmla="*/ 0 w 6863418"/>
              <a:gd name="connsiteY0" fmla="*/ 0 h 2494679"/>
              <a:gd name="connsiteX1" fmla="*/ 6863418 w 6863418"/>
              <a:gd name="connsiteY1" fmla="*/ 0 h 2494679"/>
              <a:gd name="connsiteX2" fmla="*/ 6863418 w 6863418"/>
              <a:gd name="connsiteY2" fmla="*/ 1714785 h 2494679"/>
              <a:gd name="connsiteX3" fmla="*/ 6860853 w 6863418"/>
              <a:gd name="connsiteY3" fmla="*/ 1716254 h 2494679"/>
              <a:gd name="connsiteX4" fmla="*/ 3419440 w 6863418"/>
              <a:gd name="connsiteY4" fmla="*/ 2494679 h 2494679"/>
              <a:gd name="connsiteX5" fmla="*/ 394526 w 6863418"/>
              <a:gd name="connsiteY5" fmla="*/ 1912494 h 2494679"/>
              <a:gd name="connsiteX6" fmla="*/ 0 w 6863418"/>
              <a:gd name="connsiteY6" fmla="*/ 1726607 h 2494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63418" h="2494679">
                <a:moveTo>
                  <a:pt x="0" y="0"/>
                </a:moveTo>
                <a:lnTo>
                  <a:pt x="6863418" y="0"/>
                </a:lnTo>
                <a:lnTo>
                  <a:pt x="6863418" y="1714785"/>
                </a:lnTo>
                <a:lnTo>
                  <a:pt x="6860853" y="1716254"/>
                </a:lnTo>
                <a:cubicBezTo>
                  <a:pt x="5925645" y="2202552"/>
                  <a:pt x="4726686" y="2494679"/>
                  <a:pt x="3419440" y="2494679"/>
                </a:cubicBezTo>
                <a:cubicBezTo>
                  <a:pt x="2298944" y="2494679"/>
                  <a:pt x="1258005" y="2280055"/>
                  <a:pt x="394526" y="1912494"/>
                </a:cubicBezTo>
                <a:lnTo>
                  <a:pt x="0" y="1726607"/>
                </a:lnTo>
                <a:close/>
              </a:path>
            </a:pathLst>
          </a:custGeom>
          <a:solidFill>
            <a:srgbClr val="FC7B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Kalnia" pitchFamily="2" charset="0"/>
              <a:ea typeface="Kalnia" pitchFamily="2" charset="0"/>
              <a:cs typeface="Kalnia" pitchFamily="2" charset="0"/>
            </a:endParaRPr>
          </a:p>
        </p:txBody>
      </p:sp>
      <p:pic>
        <p:nvPicPr>
          <p:cNvPr id="372" name="Picture 371">
            <a:extLst>
              <a:ext uri="{FF2B5EF4-FFF2-40B4-BE49-F238E27FC236}">
                <a16:creationId xmlns:a16="http://schemas.microsoft.com/office/drawing/2014/main" id="{F0D4C127-3901-4260-BD9A-9CA3F454C26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764" t="20867" b="46746"/>
          <a:stretch>
            <a:fillRect/>
          </a:stretch>
        </p:blipFill>
        <p:spPr>
          <a:xfrm>
            <a:off x="2289" y="8312"/>
            <a:ext cx="6860709" cy="1889714"/>
          </a:xfrm>
          <a:custGeom>
            <a:avLst/>
            <a:gdLst>
              <a:gd name="connsiteX0" fmla="*/ 0 w 6860709"/>
              <a:gd name="connsiteY0" fmla="*/ 0 h 2086706"/>
              <a:gd name="connsiteX1" fmla="*/ 6860709 w 6860709"/>
              <a:gd name="connsiteY1" fmla="*/ 0 h 2086706"/>
              <a:gd name="connsiteX2" fmla="*/ 6860709 w 6860709"/>
              <a:gd name="connsiteY2" fmla="*/ 1435640 h 2086706"/>
              <a:gd name="connsiteX3" fmla="*/ 6498090 w 6860709"/>
              <a:gd name="connsiteY3" fmla="*/ 1580348 h 2086706"/>
              <a:gd name="connsiteX4" fmla="*/ 3419440 w 6860709"/>
              <a:gd name="connsiteY4" fmla="*/ 2086706 h 2086706"/>
              <a:gd name="connsiteX5" fmla="*/ 394526 w 6860709"/>
              <a:gd name="connsiteY5" fmla="*/ 1599730 h 2086706"/>
              <a:gd name="connsiteX6" fmla="*/ 0 w 6860709"/>
              <a:gd name="connsiteY6" fmla="*/ 1444242 h 2086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60709" h="2086706">
                <a:moveTo>
                  <a:pt x="0" y="0"/>
                </a:moveTo>
                <a:lnTo>
                  <a:pt x="6860709" y="0"/>
                </a:lnTo>
                <a:lnTo>
                  <a:pt x="6860709" y="1435640"/>
                </a:lnTo>
                <a:lnTo>
                  <a:pt x="6498090" y="1580348"/>
                </a:lnTo>
                <a:cubicBezTo>
                  <a:pt x="5624213" y="1899623"/>
                  <a:pt x="4563280" y="2086706"/>
                  <a:pt x="3419440" y="2086706"/>
                </a:cubicBezTo>
                <a:cubicBezTo>
                  <a:pt x="2298944" y="2086706"/>
                  <a:pt x="1258005" y="1907181"/>
                  <a:pt x="394526" y="1599730"/>
                </a:cubicBezTo>
                <a:lnTo>
                  <a:pt x="0" y="1444242"/>
                </a:lnTo>
                <a:close/>
              </a:path>
            </a:pathLst>
          </a:custGeom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C0BA91F0-1019-4296-B88B-7592BFC41C40}"/>
              </a:ext>
            </a:extLst>
          </p:cNvPr>
          <p:cNvSpPr txBox="1"/>
          <p:nvPr/>
        </p:nvSpPr>
        <p:spPr>
          <a:xfrm>
            <a:off x="560567" y="9568703"/>
            <a:ext cx="5736866" cy="291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3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itchFamily="2" charset="0"/>
                <a:cs typeface="Space Grotesk" pitchFamily="2" charset="0"/>
              </a:rPr>
              <a:t>For more info, sign up for a merchant webinar via your program organizer</a:t>
            </a:r>
            <a:endParaRPr lang="en-US" sz="1200" b="1" dirty="0">
              <a:solidFill>
                <a:srgbClr val="FC7B27"/>
              </a:solidFill>
              <a:latin typeface="Space Grotesk" pitchFamily="2" charset="0"/>
              <a:cs typeface="Space Grotesk" pitchFamily="2" charset="0"/>
            </a:endParaRPr>
          </a:p>
        </p:txBody>
      </p: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192BAA17-1AB1-47EF-878F-E07D9A4DB9DE}"/>
              </a:ext>
            </a:extLst>
          </p:cNvPr>
          <p:cNvCxnSpPr>
            <a:cxnSpLocks/>
          </p:cNvCxnSpPr>
          <p:nvPr/>
        </p:nvCxnSpPr>
        <p:spPr>
          <a:xfrm>
            <a:off x="0" y="345213"/>
            <a:ext cx="2923953" cy="0"/>
          </a:xfrm>
          <a:prstGeom prst="line">
            <a:avLst/>
          </a:prstGeom>
          <a:ln>
            <a:solidFill>
              <a:srgbClr val="E3904F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267AE942-F63B-4E00-B02E-45C262657635}"/>
              </a:ext>
            </a:extLst>
          </p:cNvPr>
          <p:cNvCxnSpPr>
            <a:cxnSpLocks/>
          </p:cNvCxnSpPr>
          <p:nvPr/>
        </p:nvCxnSpPr>
        <p:spPr>
          <a:xfrm>
            <a:off x="3905250" y="345213"/>
            <a:ext cx="2952750" cy="0"/>
          </a:xfrm>
          <a:prstGeom prst="line">
            <a:avLst/>
          </a:prstGeom>
          <a:ln>
            <a:solidFill>
              <a:srgbClr val="E3904F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9ED4FF0C-E8F0-4158-883D-6D1313272B08}"/>
              </a:ext>
            </a:extLst>
          </p:cNvPr>
          <p:cNvCxnSpPr>
            <a:cxnSpLocks/>
          </p:cNvCxnSpPr>
          <p:nvPr/>
        </p:nvCxnSpPr>
        <p:spPr>
          <a:xfrm>
            <a:off x="351137" y="0"/>
            <a:ext cx="0" cy="9906000"/>
          </a:xfrm>
          <a:prstGeom prst="line">
            <a:avLst/>
          </a:prstGeom>
          <a:ln>
            <a:solidFill>
              <a:srgbClr val="E3904F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id="{129A21C1-6257-4620-A2D9-1DE64CDC362E}"/>
              </a:ext>
            </a:extLst>
          </p:cNvPr>
          <p:cNvSpPr/>
          <p:nvPr/>
        </p:nvSpPr>
        <p:spPr>
          <a:xfrm>
            <a:off x="463770" y="2148229"/>
            <a:ext cx="5957770" cy="2704690"/>
          </a:xfrm>
          <a:prstGeom prst="roundRect">
            <a:avLst>
              <a:gd name="adj" fmla="val 6799"/>
            </a:avLst>
          </a:prstGeom>
          <a:noFill/>
          <a:ln>
            <a:solidFill>
              <a:srgbClr val="FC7B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Kalnia" pitchFamily="2" charset="0"/>
              <a:ea typeface="Kalnia" pitchFamily="2" charset="0"/>
              <a:cs typeface="Kalnia" pitchFamily="2" charset="0"/>
            </a:endParaRPr>
          </a:p>
        </p:txBody>
      </p: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A82B56DA-536E-40B0-91D0-AB5EEBD118BB}"/>
              </a:ext>
            </a:extLst>
          </p:cNvPr>
          <p:cNvCxnSpPr>
            <a:cxnSpLocks/>
          </p:cNvCxnSpPr>
          <p:nvPr/>
        </p:nvCxnSpPr>
        <p:spPr>
          <a:xfrm>
            <a:off x="6534174" y="0"/>
            <a:ext cx="0" cy="9906000"/>
          </a:xfrm>
          <a:prstGeom prst="line">
            <a:avLst/>
          </a:prstGeom>
          <a:ln>
            <a:solidFill>
              <a:srgbClr val="E3904F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Box 178">
            <a:extLst>
              <a:ext uri="{FF2B5EF4-FFF2-40B4-BE49-F238E27FC236}">
                <a16:creationId xmlns:a16="http://schemas.microsoft.com/office/drawing/2014/main" id="{43857A07-B558-4C06-BCA0-660AFA3E97AF}"/>
              </a:ext>
            </a:extLst>
          </p:cNvPr>
          <p:cNvSpPr txBox="1"/>
          <p:nvPr/>
        </p:nvSpPr>
        <p:spPr>
          <a:xfrm rot="16200000">
            <a:off x="-2869491" y="5080172"/>
            <a:ext cx="6098018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Space Grotesk" pitchFamily="2" charset="0"/>
                <a:ea typeface="Jost" pitchFamily="2" charset="0"/>
                <a:cs typeface="Space Grotesk" pitchFamily="2" charset="0"/>
              </a:rPr>
              <a:t>Contact: support@yiftee.com </a:t>
            </a: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12070323-1220-46B8-A3E7-6897079E8189}"/>
              </a:ext>
            </a:extLst>
          </p:cNvPr>
          <p:cNvGrpSpPr/>
          <p:nvPr/>
        </p:nvGrpSpPr>
        <p:grpSpPr>
          <a:xfrm>
            <a:off x="902727" y="2916086"/>
            <a:ext cx="5391780" cy="744524"/>
            <a:chOff x="3705570" y="5138795"/>
            <a:chExt cx="7966526" cy="744524"/>
          </a:xfrm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AD4ED207-5483-4206-8CBB-2DA0CD98563F}"/>
                </a:ext>
              </a:extLst>
            </p:cNvPr>
            <p:cNvSpPr/>
            <p:nvPr/>
          </p:nvSpPr>
          <p:spPr>
            <a:xfrm>
              <a:off x="3705574" y="5138795"/>
              <a:ext cx="396814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b="1" dirty="0">
                  <a:gradFill>
                    <a:gsLst>
                      <a:gs pos="0">
                        <a:srgbClr val="FC7B27"/>
                      </a:gs>
                      <a:gs pos="100000">
                        <a:srgbClr val="FC7B27"/>
                      </a:gs>
                    </a:gsLst>
                    <a:lin ang="5400000" scaled="1"/>
                  </a:gradFill>
                  <a:latin typeface="Space Grotesk" pitchFamily="2" charset="0"/>
                  <a:cs typeface="Space Grotesk" pitchFamily="2" charset="0"/>
                </a:rPr>
                <a:t>Increased Visibility and Foot Traffic</a:t>
              </a: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1F330C85-B4B1-4943-992E-0FA03B62925D}"/>
                </a:ext>
              </a:extLst>
            </p:cNvPr>
            <p:cNvSpPr/>
            <p:nvPr/>
          </p:nvSpPr>
          <p:spPr>
            <a:xfrm>
              <a:off x="3705570" y="5329321"/>
              <a:ext cx="796652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000" dirty="0">
                  <a:latin typeface="Space Grotesk" pitchFamily="2" charset="0"/>
                  <a:cs typeface="Space Grotesk" pitchFamily="2" charset="0"/>
                </a:rPr>
                <a:t>Active participation in the program puts your business in front of more potential customers, increasing the chances of new customers visiting their store. </a:t>
              </a:r>
              <a:r>
                <a:rPr lang="en-US" sz="1000" i="1" dirty="0">
                  <a:latin typeface="Space Grotesk" pitchFamily="2" charset="0"/>
                  <a:cs typeface="Space Grotesk" pitchFamily="2" charset="0"/>
                </a:rPr>
                <a:t>51% of Community Card holders will explore a new business on the program that they have never tried before.</a:t>
              </a: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9261E66D-E4B4-416C-8F29-72EDD9A10996}"/>
              </a:ext>
            </a:extLst>
          </p:cNvPr>
          <p:cNvGrpSpPr/>
          <p:nvPr/>
        </p:nvGrpSpPr>
        <p:grpSpPr>
          <a:xfrm>
            <a:off x="902726" y="3607551"/>
            <a:ext cx="5391780" cy="590636"/>
            <a:chOff x="3705569" y="5138795"/>
            <a:chExt cx="7966527" cy="590636"/>
          </a:xfrm>
        </p:grpSpPr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2EED1304-66BE-480C-894D-87012A5D4650}"/>
                </a:ext>
              </a:extLst>
            </p:cNvPr>
            <p:cNvSpPr/>
            <p:nvPr/>
          </p:nvSpPr>
          <p:spPr>
            <a:xfrm>
              <a:off x="3705573" y="5138795"/>
              <a:ext cx="396814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b="1" dirty="0">
                  <a:gradFill>
                    <a:gsLst>
                      <a:gs pos="0">
                        <a:srgbClr val="FC7B27"/>
                      </a:gs>
                      <a:gs pos="100000">
                        <a:srgbClr val="FC7B27"/>
                      </a:gs>
                    </a:gsLst>
                    <a:lin ang="5400000" scaled="1"/>
                  </a:gradFill>
                  <a:latin typeface="Space Grotesk" pitchFamily="2" charset="0"/>
                  <a:cs typeface="Space Grotesk" pitchFamily="2" charset="0"/>
                </a:rPr>
                <a:t>Increased Sales Volume</a:t>
              </a: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AA4C52BA-419B-45F1-A7B2-392978A81FDE}"/>
                </a:ext>
              </a:extLst>
            </p:cNvPr>
            <p:cNvSpPr/>
            <p:nvPr/>
          </p:nvSpPr>
          <p:spPr>
            <a:xfrm>
              <a:off x="3705569" y="5329321"/>
              <a:ext cx="79665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000" dirty="0">
                  <a:latin typeface="Space Grotesk" pitchFamily="2" charset="0"/>
                  <a:cs typeface="Space Grotesk" pitchFamily="2" charset="0"/>
                </a:rPr>
                <a:t>Redemption of gift cards often leads to additional spending over the card’s value, increasing overall sales. </a:t>
              </a:r>
              <a:r>
                <a:rPr lang="en-US" sz="1000" i="1" dirty="0">
                  <a:latin typeface="Space Grotesk" pitchFamily="2" charset="0"/>
                  <a:cs typeface="Space Grotesk" pitchFamily="2" charset="0"/>
                </a:rPr>
                <a:t>The average over expenditure for Community Card users is $32.</a:t>
              </a:r>
            </a:p>
          </p:txBody>
        </p:sp>
      </p:grp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4CE91E68-CA93-477B-882F-698964D5AEDA}"/>
              </a:ext>
            </a:extLst>
          </p:cNvPr>
          <p:cNvCxnSpPr>
            <a:cxnSpLocks/>
          </p:cNvCxnSpPr>
          <p:nvPr/>
        </p:nvCxnSpPr>
        <p:spPr>
          <a:xfrm>
            <a:off x="152400" y="497613"/>
            <a:ext cx="2923953" cy="0"/>
          </a:xfrm>
          <a:prstGeom prst="line">
            <a:avLst/>
          </a:prstGeom>
          <a:ln>
            <a:solidFill>
              <a:schemeClr val="bg1">
                <a:alpha val="3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14A93973-C839-4A65-9F97-8702D45395B1}"/>
              </a:ext>
            </a:extLst>
          </p:cNvPr>
          <p:cNvCxnSpPr>
            <a:cxnSpLocks/>
          </p:cNvCxnSpPr>
          <p:nvPr/>
        </p:nvCxnSpPr>
        <p:spPr>
          <a:xfrm>
            <a:off x="4057650" y="497613"/>
            <a:ext cx="2952750" cy="0"/>
          </a:xfrm>
          <a:prstGeom prst="line">
            <a:avLst/>
          </a:prstGeom>
          <a:ln>
            <a:solidFill>
              <a:schemeClr val="bg1">
                <a:alpha val="3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2" name="Picture 171">
            <a:extLst>
              <a:ext uri="{FF2B5EF4-FFF2-40B4-BE49-F238E27FC236}">
                <a16:creationId xmlns:a16="http://schemas.microsoft.com/office/drawing/2014/main" id="{D7194296-4C67-4FBC-9D0A-A843CBB3A9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166" y="298133"/>
            <a:ext cx="776846" cy="443288"/>
          </a:xfrm>
          <a:prstGeom prst="rect">
            <a:avLst/>
          </a:prstGeom>
        </p:spPr>
      </p:pic>
      <p:sp>
        <p:nvSpPr>
          <p:cNvPr id="181" name="Rectangle 180">
            <a:extLst>
              <a:ext uri="{FF2B5EF4-FFF2-40B4-BE49-F238E27FC236}">
                <a16:creationId xmlns:a16="http://schemas.microsoft.com/office/drawing/2014/main" id="{4EF15561-3644-43AC-BBEB-342B7A85F0BB}"/>
              </a:ext>
            </a:extLst>
          </p:cNvPr>
          <p:cNvSpPr/>
          <p:nvPr/>
        </p:nvSpPr>
        <p:spPr>
          <a:xfrm>
            <a:off x="1811300" y="1897879"/>
            <a:ext cx="3262711" cy="523220"/>
          </a:xfrm>
          <a:prstGeom prst="rect">
            <a:avLst/>
          </a:prstGeom>
          <a:solidFill>
            <a:srgbClr val="F7F4EF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Space Grotesk" pitchFamily="2" charset="0"/>
                <a:ea typeface="Kalnia" pitchFamily="2" charset="0"/>
                <a:cs typeface="Space Grotesk" pitchFamily="2" charset="0"/>
              </a:rPr>
              <a:t>Why should I market my business on the Community Card program?</a:t>
            </a: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102C7206-8315-4A5C-8A79-6D2AA2A2F90A}"/>
              </a:ext>
            </a:extLst>
          </p:cNvPr>
          <p:cNvGrpSpPr/>
          <p:nvPr/>
        </p:nvGrpSpPr>
        <p:grpSpPr>
          <a:xfrm>
            <a:off x="902726" y="4160518"/>
            <a:ext cx="5391780" cy="590636"/>
            <a:chOff x="3705569" y="5138795"/>
            <a:chExt cx="7966527" cy="590636"/>
          </a:xfrm>
        </p:grpSpPr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50B28E18-909F-482E-8D0D-602AF43E951F}"/>
                </a:ext>
              </a:extLst>
            </p:cNvPr>
            <p:cNvSpPr/>
            <p:nvPr/>
          </p:nvSpPr>
          <p:spPr>
            <a:xfrm>
              <a:off x="3705573" y="5138795"/>
              <a:ext cx="396815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b="1" dirty="0">
                  <a:gradFill>
                    <a:gsLst>
                      <a:gs pos="0">
                        <a:srgbClr val="FC7B27"/>
                      </a:gs>
                      <a:gs pos="100000">
                        <a:srgbClr val="FC7B27"/>
                      </a:gs>
                    </a:gsLst>
                    <a:lin ang="5400000" scaled="1"/>
                  </a:gradFill>
                  <a:latin typeface="Space Grotesk" pitchFamily="2" charset="0"/>
                  <a:cs typeface="Space Grotesk" pitchFamily="2" charset="0"/>
                </a:rPr>
                <a:t>Builds Customer Loyalty</a:t>
              </a: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E7491DE5-12BB-4D60-9039-FF72F7C73611}"/>
                </a:ext>
              </a:extLst>
            </p:cNvPr>
            <p:cNvSpPr/>
            <p:nvPr/>
          </p:nvSpPr>
          <p:spPr>
            <a:xfrm>
              <a:off x="3705569" y="5329321"/>
              <a:ext cx="79665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000" dirty="0">
                  <a:latin typeface="Space Grotesk" pitchFamily="2" charset="0"/>
                  <a:cs typeface="Space Grotesk" pitchFamily="2" charset="0"/>
                </a:rPr>
                <a:t>Regular engagement with customers through the Community Card program can help in building loyalty to your business.</a:t>
              </a:r>
            </a:p>
          </p:txBody>
        </p:sp>
      </p:grpSp>
      <p:sp>
        <p:nvSpPr>
          <p:cNvPr id="352" name="Rectangle: Rounded Corners 351">
            <a:extLst>
              <a:ext uri="{FF2B5EF4-FFF2-40B4-BE49-F238E27FC236}">
                <a16:creationId xmlns:a16="http://schemas.microsoft.com/office/drawing/2014/main" id="{DADF1F68-5CE9-4964-81E9-ACDA6F06B571}"/>
              </a:ext>
            </a:extLst>
          </p:cNvPr>
          <p:cNvSpPr/>
          <p:nvPr/>
        </p:nvSpPr>
        <p:spPr>
          <a:xfrm>
            <a:off x="592069" y="2353715"/>
            <a:ext cx="291236" cy="289926"/>
          </a:xfrm>
          <a:prstGeom prst="roundRect">
            <a:avLst>
              <a:gd name="adj" fmla="val 50000"/>
            </a:avLst>
          </a:prstGeom>
          <a:solidFill>
            <a:srgbClr val="FC7B27"/>
          </a:solidFill>
          <a:ln>
            <a:solidFill>
              <a:schemeClr val="bg1"/>
            </a:solidFill>
          </a:ln>
        </p:spPr>
        <p:txBody>
          <a:bodyPr rtlCol="0" anchor="ctr"/>
          <a:lstStyle/>
          <a:p>
            <a:pPr algn="ctr" defTabSz="914400"/>
            <a:endParaRPr lang="en-US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1"/>
              </a:gradFill>
              <a:latin typeface="Calibri Light"/>
            </a:endParaRPr>
          </a:p>
        </p:txBody>
      </p:sp>
      <p:pic>
        <p:nvPicPr>
          <p:cNvPr id="353" name="Picture 352">
            <a:extLst>
              <a:ext uri="{FF2B5EF4-FFF2-40B4-BE49-F238E27FC236}">
                <a16:creationId xmlns:a16="http://schemas.microsoft.com/office/drawing/2014/main" id="{463A65B9-9A5B-4447-A77C-07E1BBEE04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24" y="2416543"/>
            <a:ext cx="162926" cy="1629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984D01-F3A5-45A5-BACF-143783F0277F}"/>
              </a:ext>
            </a:extLst>
          </p:cNvPr>
          <p:cNvSpPr txBox="1"/>
          <p:nvPr/>
        </p:nvSpPr>
        <p:spPr>
          <a:xfrm>
            <a:off x="560569" y="728828"/>
            <a:ext cx="57368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omfortaa" pitchFamily="2" charset="0"/>
                <a:ea typeface="Kalnia" pitchFamily="2" charset="0"/>
                <a:cs typeface="Space Grotesk" pitchFamily="2" charset="0"/>
              </a:rPr>
              <a:t>Community Card Merchant Best Practices</a:t>
            </a:r>
          </a:p>
        </p:txBody>
      </p:sp>
      <p:sp>
        <p:nvSpPr>
          <p:cNvPr id="354" name="Rectangle: Rounded Corners 353">
            <a:extLst>
              <a:ext uri="{FF2B5EF4-FFF2-40B4-BE49-F238E27FC236}">
                <a16:creationId xmlns:a16="http://schemas.microsoft.com/office/drawing/2014/main" id="{A239F51C-F922-4FAB-A3B9-7C5ACAE8F9D9}"/>
              </a:ext>
            </a:extLst>
          </p:cNvPr>
          <p:cNvSpPr/>
          <p:nvPr/>
        </p:nvSpPr>
        <p:spPr>
          <a:xfrm>
            <a:off x="592069" y="2917488"/>
            <a:ext cx="291236" cy="289926"/>
          </a:xfrm>
          <a:prstGeom prst="roundRect">
            <a:avLst>
              <a:gd name="adj" fmla="val 50000"/>
            </a:avLst>
          </a:prstGeom>
          <a:solidFill>
            <a:srgbClr val="FC7B27"/>
          </a:solidFill>
          <a:ln>
            <a:solidFill>
              <a:schemeClr val="bg1"/>
            </a:solidFill>
          </a:ln>
        </p:spPr>
        <p:txBody>
          <a:bodyPr rtlCol="0" anchor="ctr"/>
          <a:lstStyle/>
          <a:p>
            <a:pPr algn="ctr" defTabSz="914400"/>
            <a:endParaRPr lang="en-US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1"/>
              </a:gradFill>
              <a:latin typeface="Calibri Light"/>
            </a:endParaRPr>
          </a:p>
        </p:txBody>
      </p:sp>
      <p:pic>
        <p:nvPicPr>
          <p:cNvPr id="355" name="Picture 354">
            <a:extLst>
              <a:ext uri="{FF2B5EF4-FFF2-40B4-BE49-F238E27FC236}">
                <a16:creationId xmlns:a16="http://schemas.microsoft.com/office/drawing/2014/main" id="{22E1A933-42B7-43A6-A147-117366ABDB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24" y="2979855"/>
            <a:ext cx="162926" cy="162926"/>
          </a:xfrm>
          <a:prstGeom prst="rect">
            <a:avLst/>
          </a:prstGeom>
        </p:spPr>
      </p:pic>
      <p:sp>
        <p:nvSpPr>
          <p:cNvPr id="356" name="Rectangle: Rounded Corners 355">
            <a:extLst>
              <a:ext uri="{FF2B5EF4-FFF2-40B4-BE49-F238E27FC236}">
                <a16:creationId xmlns:a16="http://schemas.microsoft.com/office/drawing/2014/main" id="{71F50B41-23BC-4A34-9CB7-E4E2A05D063A}"/>
              </a:ext>
            </a:extLst>
          </p:cNvPr>
          <p:cNvSpPr/>
          <p:nvPr/>
        </p:nvSpPr>
        <p:spPr>
          <a:xfrm>
            <a:off x="592069" y="3594186"/>
            <a:ext cx="291236" cy="289926"/>
          </a:xfrm>
          <a:prstGeom prst="roundRect">
            <a:avLst>
              <a:gd name="adj" fmla="val 50000"/>
            </a:avLst>
          </a:prstGeom>
          <a:solidFill>
            <a:srgbClr val="FC7B27"/>
          </a:solidFill>
          <a:ln>
            <a:solidFill>
              <a:schemeClr val="bg1"/>
            </a:solidFill>
          </a:ln>
        </p:spPr>
        <p:txBody>
          <a:bodyPr rtlCol="0" anchor="ctr"/>
          <a:lstStyle/>
          <a:p>
            <a:pPr algn="ctr" defTabSz="914400"/>
            <a:endParaRPr lang="en-US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1"/>
              </a:gradFill>
              <a:latin typeface="Calibri Light"/>
            </a:endParaRPr>
          </a:p>
        </p:txBody>
      </p:sp>
      <p:pic>
        <p:nvPicPr>
          <p:cNvPr id="369" name="Picture 368">
            <a:extLst>
              <a:ext uri="{FF2B5EF4-FFF2-40B4-BE49-F238E27FC236}">
                <a16:creationId xmlns:a16="http://schemas.microsoft.com/office/drawing/2014/main" id="{B2DAF9CB-99B6-44DB-86CD-71DEE41B88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10" y="3668243"/>
            <a:ext cx="129834" cy="129834"/>
          </a:xfrm>
          <a:prstGeom prst="rect">
            <a:avLst/>
          </a:prstGeom>
        </p:spPr>
      </p:pic>
      <p:sp>
        <p:nvSpPr>
          <p:cNvPr id="370" name="Rectangle: Rounded Corners 369">
            <a:extLst>
              <a:ext uri="{FF2B5EF4-FFF2-40B4-BE49-F238E27FC236}">
                <a16:creationId xmlns:a16="http://schemas.microsoft.com/office/drawing/2014/main" id="{A0D717C8-A1FF-4276-81E8-178AEEF251A1}"/>
              </a:ext>
            </a:extLst>
          </p:cNvPr>
          <p:cNvSpPr/>
          <p:nvPr/>
        </p:nvSpPr>
        <p:spPr>
          <a:xfrm>
            <a:off x="592069" y="4137442"/>
            <a:ext cx="291236" cy="289926"/>
          </a:xfrm>
          <a:prstGeom prst="roundRect">
            <a:avLst>
              <a:gd name="adj" fmla="val 50000"/>
            </a:avLst>
          </a:prstGeom>
          <a:solidFill>
            <a:srgbClr val="FC7B27"/>
          </a:solidFill>
          <a:ln>
            <a:solidFill>
              <a:schemeClr val="bg1"/>
            </a:solidFill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1"/>
              </a:gra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FB77BB9A-28EB-4070-8079-1912441DD11B}"/>
              </a:ext>
            </a:extLst>
          </p:cNvPr>
          <p:cNvGrpSpPr/>
          <p:nvPr/>
        </p:nvGrpSpPr>
        <p:grpSpPr>
          <a:xfrm>
            <a:off x="902726" y="2363120"/>
            <a:ext cx="5391781" cy="590636"/>
            <a:chOff x="3705569" y="5138795"/>
            <a:chExt cx="7966528" cy="590636"/>
          </a:xfrm>
        </p:grpSpPr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EA102354-4099-47B8-A620-C738B4301086}"/>
                </a:ext>
              </a:extLst>
            </p:cNvPr>
            <p:cNvSpPr/>
            <p:nvPr/>
          </p:nvSpPr>
          <p:spPr>
            <a:xfrm>
              <a:off x="3705573" y="5138795"/>
              <a:ext cx="265814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b="1" dirty="0">
                  <a:gradFill>
                    <a:gsLst>
                      <a:gs pos="0">
                        <a:srgbClr val="FC7B27"/>
                      </a:gs>
                      <a:gs pos="100000">
                        <a:srgbClr val="FC7B27"/>
                      </a:gs>
                    </a:gsLst>
                    <a:lin ang="5400000" scaled="1"/>
                  </a:gradFill>
                  <a:latin typeface="Space Grotesk" pitchFamily="2" charset="0"/>
                  <a:cs typeface="Space Grotesk" pitchFamily="2" charset="0"/>
                </a:rPr>
                <a:t>Positive Brand Image</a:t>
              </a: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0DF2E4D4-5695-48C4-8E47-F3CEC89AC4E0}"/>
                </a:ext>
              </a:extLst>
            </p:cNvPr>
            <p:cNvSpPr/>
            <p:nvPr/>
          </p:nvSpPr>
          <p:spPr>
            <a:xfrm>
              <a:off x="3705569" y="5329321"/>
              <a:ext cx="796652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000" dirty="0">
                  <a:latin typeface="Space Grotesk" pitchFamily="2" charset="0"/>
                  <a:cs typeface="Space Grotesk" pitchFamily="2" charset="0"/>
                </a:rPr>
                <a:t>Supporting local initiatives can improve the merchant's brand image, as consumers often prefer businesses that demonstrate a commitment to their community.</a:t>
              </a:r>
            </a:p>
          </p:txBody>
        </p:sp>
      </p:grpSp>
      <p:pic>
        <p:nvPicPr>
          <p:cNvPr id="371" name="Picture 370">
            <a:extLst>
              <a:ext uri="{FF2B5EF4-FFF2-40B4-BE49-F238E27FC236}">
                <a16:creationId xmlns:a16="http://schemas.microsoft.com/office/drawing/2014/main" id="{66E87E11-19A9-4A55-9503-CFFE9F5B1DC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70" y="4211499"/>
            <a:ext cx="129834" cy="129834"/>
          </a:xfrm>
          <a:prstGeom prst="rect">
            <a:avLst/>
          </a:prstGeom>
        </p:spPr>
      </p:pic>
      <p:cxnSp>
        <p:nvCxnSpPr>
          <p:cNvPr id="452" name="Straight Connector 451">
            <a:extLst>
              <a:ext uri="{FF2B5EF4-FFF2-40B4-BE49-F238E27FC236}">
                <a16:creationId xmlns:a16="http://schemas.microsoft.com/office/drawing/2014/main" id="{DFD5B867-9818-4E07-A66D-04D99298ECDB}"/>
              </a:ext>
            </a:extLst>
          </p:cNvPr>
          <p:cNvCxnSpPr>
            <a:cxnSpLocks/>
          </p:cNvCxnSpPr>
          <p:nvPr/>
        </p:nvCxnSpPr>
        <p:spPr>
          <a:xfrm>
            <a:off x="0" y="9518048"/>
            <a:ext cx="6858000" cy="0"/>
          </a:xfrm>
          <a:prstGeom prst="line">
            <a:avLst/>
          </a:prstGeom>
          <a:ln>
            <a:solidFill>
              <a:srgbClr val="E3904F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99A588AA-8AB7-479D-977B-E9772277FFB3}"/>
              </a:ext>
            </a:extLst>
          </p:cNvPr>
          <p:cNvSpPr/>
          <p:nvPr/>
        </p:nvSpPr>
        <p:spPr>
          <a:xfrm>
            <a:off x="463770" y="5179890"/>
            <a:ext cx="5957770" cy="4205611"/>
          </a:xfrm>
          <a:prstGeom prst="roundRect">
            <a:avLst>
              <a:gd name="adj" fmla="val 6799"/>
            </a:avLst>
          </a:prstGeom>
          <a:noFill/>
          <a:ln>
            <a:solidFill>
              <a:srgbClr val="26A2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Kalnia" pitchFamily="2" charset="0"/>
              <a:ea typeface="Kalnia" pitchFamily="2" charset="0"/>
              <a:cs typeface="Kalnia" pitchFamily="2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108F270D-C984-4249-A040-7AAC67535BCF}"/>
              </a:ext>
            </a:extLst>
          </p:cNvPr>
          <p:cNvSpPr/>
          <p:nvPr/>
        </p:nvSpPr>
        <p:spPr>
          <a:xfrm>
            <a:off x="916272" y="5042508"/>
            <a:ext cx="5027900" cy="307777"/>
          </a:xfrm>
          <a:prstGeom prst="rect">
            <a:avLst/>
          </a:prstGeom>
          <a:solidFill>
            <a:srgbClr val="F7F4EF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Space Grotesk" pitchFamily="2" charset="0"/>
                <a:ea typeface="Kalnia" pitchFamily="2" charset="0"/>
                <a:cs typeface="Space Grotesk" pitchFamily="2" charset="0"/>
              </a:rPr>
              <a:t>How can I increase Community Card redemptions at my business?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39B1461-3FA9-418D-8A7C-002A7346182C}"/>
              </a:ext>
            </a:extLst>
          </p:cNvPr>
          <p:cNvGrpSpPr/>
          <p:nvPr/>
        </p:nvGrpSpPr>
        <p:grpSpPr>
          <a:xfrm>
            <a:off x="726808" y="5394510"/>
            <a:ext cx="5508600" cy="641399"/>
            <a:chOff x="798144" y="5351554"/>
            <a:chExt cx="5508600" cy="641399"/>
          </a:xfrm>
        </p:grpSpPr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AF5DCAE0-0FAD-443E-A625-92E03A3FD5C8}"/>
                </a:ext>
              </a:extLst>
            </p:cNvPr>
            <p:cNvSpPr/>
            <p:nvPr/>
          </p:nvSpPr>
          <p:spPr>
            <a:xfrm>
              <a:off x="6015508" y="5351554"/>
              <a:ext cx="291236" cy="289926"/>
            </a:xfrm>
            <a:prstGeom prst="roundRect">
              <a:avLst>
                <a:gd name="adj" fmla="val 50000"/>
              </a:avLst>
            </a:prstGeom>
            <a:solidFill>
              <a:srgbClr val="26A2F3"/>
            </a:solidFill>
            <a:ln>
              <a:solidFill>
                <a:schemeClr val="bg1"/>
              </a:solidFill>
            </a:ln>
          </p:spPr>
          <p:txBody>
            <a:bodyPr rtlCol="0" anchor="ctr"/>
            <a:lstStyle/>
            <a:p>
              <a:pPr algn="ctr" defTabSz="914400"/>
              <a:endParaRPr lang="en-US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2700000" scaled="1"/>
                </a:gradFill>
                <a:latin typeface="Calibri Light"/>
              </a:endParaRPr>
            </a:p>
          </p:txBody>
        </p:sp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D8351323-3444-4816-BDE6-090B2D90E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209" y="5430928"/>
              <a:ext cx="129834" cy="129834"/>
            </a:xfrm>
            <a:prstGeom prst="rect">
              <a:avLst/>
            </a:prstGeom>
          </p:spPr>
        </p:pic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D19E46A2-7DE0-4982-A897-702BAF556AC8}"/>
                </a:ext>
              </a:extLst>
            </p:cNvPr>
            <p:cNvGrpSpPr/>
            <p:nvPr/>
          </p:nvGrpSpPr>
          <p:grpSpPr>
            <a:xfrm>
              <a:off x="798144" y="5360959"/>
              <a:ext cx="5197176" cy="631994"/>
              <a:chOff x="3993104" y="5138795"/>
              <a:chExt cx="7678993" cy="631994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0CBEEF1D-490E-4576-B3EA-8F6455EDED4C}"/>
                  </a:ext>
                </a:extLst>
              </p:cNvPr>
              <p:cNvSpPr/>
              <p:nvPr/>
            </p:nvSpPr>
            <p:spPr>
              <a:xfrm>
                <a:off x="7497456" y="5138795"/>
                <a:ext cx="4174641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1100" b="1" dirty="0">
                    <a:gradFill>
                      <a:gsLst>
                        <a:gs pos="0">
                          <a:srgbClr val="26A2F3"/>
                        </a:gs>
                        <a:gs pos="100000">
                          <a:srgbClr val="26A2F3"/>
                        </a:gs>
                      </a:gsLst>
                      <a:lin ang="5400000" scaled="1"/>
                    </a:gradFill>
                    <a:latin typeface="Space Grotesk" pitchFamily="2" charset="0"/>
                    <a:cs typeface="Space Grotesk" pitchFamily="2" charset="0"/>
                  </a:rPr>
                  <a:t>Window and In-Store Displays</a:t>
                </a: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AFBA717D-167C-4779-AE4C-A025E0893E31}"/>
                  </a:ext>
                </a:extLst>
              </p:cNvPr>
              <p:cNvSpPr/>
              <p:nvPr/>
            </p:nvSpPr>
            <p:spPr>
              <a:xfrm>
                <a:off x="3993104" y="5329321"/>
                <a:ext cx="7678993" cy="4414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ts val="900"/>
                  </a:lnSpc>
                  <a:spcAft>
                    <a:spcPts val="600"/>
                  </a:spcAft>
                </a:pPr>
                <a:r>
                  <a:rPr lang="en-US" sz="1000" dirty="0">
                    <a:latin typeface="Space Grotesk" pitchFamily="2" charset="0"/>
                    <a:cs typeface="Space Grotesk" pitchFamily="2" charset="0"/>
                  </a:rPr>
                  <a:t>Use eye-catching displays to draw attention to your business’s participation on the Community Card </a:t>
                </a:r>
                <a:r>
                  <a:rPr lang="en-US" sz="1000" dirty="0" err="1">
                    <a:latin typeface="Space Grotesk" pitchFamily="2" charset="0"/>
                    <a:cs typeface="Space Grotesk" pitchFamily="2" charset="0"/>
                  </a:rPr>
                  <a:t>progam</a:t>
                </a:r>
                <a:r>
                  <a:rPr lang="en-US" sz="1000" dirty="0">
                    <a:latin typeface="Space Grotesk" pitchFamily="2" charset="0"/>
                    <a:cs typeface="Space Grotesk" pitchFamily="2" charset="0"/>
                  </a:rPr>
                  <a:t>. Best places for signage are your street-facing window(s), and your checkout counter. Your organizer will help provide these materials.</a:t>
                </a:r>
              </a:p>
            </p:txBody>
          </p:sp>
        </p:grp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00412002-57C3-478F-A2BB-6F94ABDE6B3F}"/>
              </a:ext>
            </a:extLst>
          </p:cNvPr>
          <p:cNvGrpSpPr/>
          <p:nvPr/>
        </p:nvGrpSpPr>
        <p:grpSpPr>
          <a:xfrm>
            <a:off x="622592" y="6070879"/>
            <a:ext cx="5612816" cy="643514"/>
            <a:chOff x="693928" y="5351554"/>
            <a:chExt cx="5612816" cy="643514"/>
          </a:xfrm>
        </p:grpSpPr>
        <p:sp>
          <p:nvSpPr>
            <p:cNvPr id="115" name="Rectangle: Rounded Corners 114">
              <a:extLst>
                <a:ext uri="{FF2B5EF4-FFF2-40B4-BE49-F238E27FC236}">
                  <a16:creationId xmlns:a16="http://schemas.microsoft.com/office/drawing/2014/main" id="{2BF303C3-12BC-41F8-AD0D-636A653E6029}"/>
                </a:ext>
              </a:extLst>
            </p:cNvPr>
            <p:cNvSpPr/>
            <p:nvPr/>
          </p:nvSpPr>
          <p:spPr>
            <a:xfrm>
              <a:off x="6015508" y="5351554"/>
              <a:ext cx="291236" cy="289926"/>
            </a:xfrm>
            <a:prstGeom prst="roundRect">
              <a:avLst>
                <a:gd name="adj" fmla="val 50000"/>
              </a:avLst>
            </a:prstGeom>
            <a:solidFill>
              <a:srgbClr val="26A2F3"/>
            </a:solidFill>
            <a:ln>
              <a:solidFill>
                <a:schemeClr val="bg1"/>
              </a:solidFill>
            </a:ln>
          </p:spPr>
          <p:txBody>
            <a:bodyPr rtlCol="0" anchor="ctr"/>
            <a:lstStyle/>
            <a:p>
              <a:pPr algn="ctr" defTabSz="914400"/>
              <a:endParaRPr lang="en-US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2700000" scaled="1"/>
                </a:gradFill>
                <a:latin typeface="Calibri Light"/>
              </a:endParaRPr>
            </a:p>
          </p:txBody>
        </p:sp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32A26A89-AE57-4598-846D-A8E2CB3A2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209" y="5430928"/>
              <a:ext cx="129834" cy="129834"/>
            </a:xfrm>
            <a:prstGeom prst="rect">
              <a:avLst/>
            </a:prstGeom>
          </p:spPr>
        </p:pic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180CB908-2706-4F14-A04C-8DAAF009809B}"/>
                </a:ext>
              </a:extLst>
            </p:cNvPr>
            <p:cNvGrpSpPr/>
            <p:nvPr/>
          </p:nvGrpSpPr>
          <p:grpSpPr>
            <a:xfrm>
              <a:off x="693928" y="5360959"/>
              <a:ext cx="5301392" cy="634109"/>
              <a:chOff x="3839122" y="5138795"/>
              <a:chExt cx="7832975" cy="634109"/>
            </a:xfrm>
          </p:grpSpPr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2B669BF2-663B-400B-B191-13890EE7D38A}"/>
                  </a:ext>
                </a:extLst>
              </p:cNvPr>
              <p:cNvSpPr/>
              <p:nvPr/>
            </p:nvSpPr>
            <p:spPr>
              <a:xfrm>
                <a:off x="7497457" y="5138795"/>
                <a:ext cx="4174640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1100" b="1" dirty="0">
                    <a:gradFill>
                      <a:gsLst>
                        <a:gs pos="0">
                          <a:srgbClr val="26A2F3"/>
                        </a:gs>
                        <a:gs pos="100000">
                          <a:srgbClr val="26A2F3"/>
                        </a:gs>
                      </a:gsLst>
                      <a:lin ang="5400000" scaled="1"/>
                    </a:gradFill>
                    <a:latin typeface="Space Grotesk" pitchFamily="2" charset="0"/>
                    <a:cs typeface="Space Grotesk" pitchFamily="2" charset="0"/>
                  </a:rPr>
                  <a:t>Become An Expert Redeemer</a:t>
                </a: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412F97D3-636B-42F5-909C-20EEB31FFFD3}"/>
                  </a:ext>
                </a:extLst>
              </p:cNvPr>
              <p:cNvSpPr/>
              <p:nvPr/>
            </p:nvSpPr>
            <p:spPr>
              <a:xfrm>
                <a:off x="3839122" y="5329321"/>
                <a:ext cx="7832975" cy="4435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ts val="900"/>
                  </a:lnSpc>
                  <a:spcAft>
                    <a:spcPts val="600"/>
                  </a:spcAft>
                </a:pPr>
                <a:r>
                  <a:rPr lang="en-US" sz="1000" dirty="0">
                    <a:latin typeface="Space Grotesk" pitchFamily="2" charset="0"/>
                    <a:cs typeface="Space Grotesk" pitchFamily="2" charset="0"/>
                  </a:rPr>
                  <a:t>Train staff to provide exceptional service to gift card users, via a thorough understanding of the redemption process.  Place your “how to redeem” document right next to your cash register and train all new hires. A positive experience can encourage repeat visits and word-of mouth referrals.</a:t>
                </a:r>
              </a:p>
            </p:txBody>
          </p:sp>
        </p:grp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F7E08E9F-C78A-4607-97D0-DB14FC62B7EB}"/>
              </a:ext>
            </a:extLst>
          </p:cNvPr>
          <p:cNvGrpSpPr/>
          <p:nvPr/>
        </p:nvGrpSpPr>
        <p:grpSpPr>
          <a:xfrm>
            <a:off x="557058" y="6862664"/>
            <a:ext cx="5678350" cy="528098"/>
            <a:chOff x="628394" y="5351554"/>
            <a:chExt cx="5678350" cy="528098"/>
          </a:xfrm>
        </p:grpSpPr>
        <p:sp>
          <p:nvSpPr>
            <p:cNvPr id="121" name="Rectangle: Rounded Corners 120">
              <a:extLst>
                <a:ext uri="{FF2B5EF4-FFF2-40B4-BE49-F238E27FC236}">
                  <a16:creationId xmlns:a16="http://schemas.microsoft.com/office/drawing/2014/main" id="{51CFF1BB-C562-448D-8871-86A55C23FC0D}"/>
                </a:ext>
              </a:extLst>
            </p:cNvPr>
            <p:cNvSpPr/>
            <p:nvPr/>
          </p:nvSpPr>
          <p:spPr>
            <a:xfrm>
              <a:off x="6015508" y="5351554"/>
              <a:ext cx="291236" cy="289926"/>
            </a:xfrm>
            <a:prstGeom prst="roundRect">
              <a:avLst>
                <a:gd name="adj" fmla="val 50000"/>
              </a:avLst>
            </a:prstGeom>
            <a:solidFill>
              <a:srgbClr val="26A2F3"/>
            </a:solidFill>
            <a:ln>
              <a:solidFill>
                <a:schemeClr val="bg1"/>
              </a:solidFill>
            </a:ln>
          </p:spPr>
          <p:txBody>
            <a:bodyPr rtlCol="0" anchor="ctr"/>
            <a:lstStyle/>
            <a:p>
              <a:pPr algn="ctr" defTabSz="914400"/>
              <a:endParaRPr lang="en-US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2700000" scaled="1"/>
                </a:gradFill>
                <a:latin typeface="Calibri Light"/>
              </a:endParaRPr>
            </a:p>
          </p:txBody>
        </p:sp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3C8C09EB-1F7D-4DA8-8E16-58B761A3C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209" y="5430928"/>
              <a:ext cx="129834" cy="129834"/>
            </a:xfrm>
            <a:prstGeom prst="rect">
              <a:avLst/>
            </a:prstGeom>
          </p:spPr>
        </p:pic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559B49E1-A757-4A7F-9EF3-E012910433CE}"/>
                </a:ext>
              </a:extLst>
            </p:cNvPr>
            <p:cNvGrpSpPr/>
            <p:nvPr/>
          </p:nvGrpSpPr>
          <p:grpSpPr>
            <a:xfrm>
              <a:off x="628394" y="5360959"/>
              <a:ext cx="5366926" cy="518693"/>
              <a:chOff x="3742292" y="5138795"/>
              <a:chExt cx="7929805" cy="518693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4005D700-9578-4408-B919-885375D9329B}"/>
                  </a:ext>
                </a:extLst>
              </p:cNvPr>
              <p:cNvSpPr/>
              <p:nvPr/>
            </p:nvSpPr>
            <p:spPr>
              <a:xfrm>
                <a:off x="7497456" y="5138795"/>
                <a:ext cx="4174641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1100" b="1" dirty="0">
                    <a:gradFill>
                      <a:gsLst>
                        <a:gs pos="0">
                          <a:srgbClr val="26A2F3"/>
                        </a:gs>
                        <a:gs pos="100000">
                          <a:srgbClr val="26A2F3"/>
                        </a:gs>
                      </a:gsLst>
                      <a:lin ang="5400000" scaled="1"/>
                    </a:gradFill>
                    <a:latin typeface="Space Grotesk" pitchFamily="2" charset="0"/>
                    <a:cs typeface="Space Grotesk" pitchFamily="2" charset="0"/>
                  </a:rPr>
                  <a:t>Promotional Events &amp; Bonus Incentives</a:t>
                </a: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44B0738B-EA1B-4094-BC08-49C90187F2BD}"/>
                  </a:ext>
                </a:extLst>
              </p:cNvPr>
              <p:cNvSpPr/>
              <p:nvPr/>
            </p:nvSpPr>
            <p:spPr>
              <a:xfrm>
                <a:off x="3742292" y="5329321"/>
                <a:ext cx="7929805" cy="3281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ts val="900"/>
                  </a:lnSpc>
                  <a:spcAft>
                    <a:spcPts val="600"/>
                  </a:spcAft>
                </a:pPr>
                <a:r>
                  <a:rPr lang="en-US" sz="1000" dirty="0">
                    <a:latin typeface="Space Grotesk" pitchFamily="2" charset="0"/>
                    <a:cs typeface="Space Grotesk" pitchFamily="2" charset="0"/>
                  </a:rPr>
                  <a:t>Offer deals exclusive to Community Card holders or offer additional perks for using the Community Card at your store, like a small gift, an extra service, or a discount on the next purchase.</a:t>
                </a:r>
              </a:p>
            </p:txBody>
          </p:sp>
        </p:grp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8EAEE025-AFE8-4558-9F93-DE04A30A0993}"/>
              </a:ext>
            </a:extLst>
          </p:cNvPr>
          <p:cNvGrpSpPr/>
          <p:nvPr/>
        </p:nvGrpSpPr>
        <p:grpSpPr>
          <a:xfrm>
            <a:off x="557058" y="7421650"/>
            <a:ext cx="5659428" cy="654564"/>
            <a:chOff x="628394" y="5234171"/>
            <a:chExt cx="5659428" cy="654564"/>
          </a:xfrm>
        </p:grpSpPr>
        <p:sp>
          <p:nvSpPr>
            <p:cNvPr id="127" name="Rectangle: Rounded Corners 126">
              <a:extLst>
                <a:ext uri="{FF2B5EF4-FFF2-40B4-BE49-F238E27FC236}">
                  <a16:creationId xmlns:a16="http://schemas.microsoft.com/office/drawing/2014/main" id="{80EBB2D5-F594-4D1C-85AC-8A0E8B13DDE4}"/>
                </a:ext>
              </a:extLst>
            </p:cNvPr>
            <p:cNvSpPr/>
            <p:nvPr/>
          </p:nvSpPr>
          <p:spPr>
            <a:xfrm>
              <a:off x="6026643" y="5280745"/>
              <a:ext cx="261179" cy="289926"/>
            </a:xfrm>
            <a:prstGeom prst="roundRect">
              <a:avLst>
                <a:gd name="adj" fmla="val 50000"/>
              </a:avLst>
            </a:prstGeom>
            <a:solidFill>
              <a:srgbClr val="26A2F3"/>
            </a:solidFill>
            <a:ln>
              <a:solidFill>
                <a:schemeClr val="bg1"/>
              </a:solidFill>
            </a:ln>
          </p:spPr>
          <p:txBody>
            <a:bodyPr rtlCol="0" anchor="ctr"/>
            <a:lstStyle/>
            <a:p>
              <a:pPr algn="ctr" defTabSz="914400"/>
              <a:endParaRPr lang="en-US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2700000" scaled="1"/>
                </a:gradFill>
                <a:latin typeface="Calibri Light"/>
              </a:endParaRPr>
            </a:p>
          </p:txBody>
        </p:sp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677F763E-F8ED-40EC-9CFB-B3E62090A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209" y="5361930"/>
              <a:ext cx="129834" cy="129834"/>
            </a:xfrm>
            <a:prstGeom prst="rect">
              <a:avLst/>
            </a:prstGeom>
          </p:spPr>
        </p:pic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BA38EED2-B642-4843-BD16-B162C3FDEA90}"/>
                </a:ext>
              </a:extLst>
            </p:cNvPr>
            <p:cNvGrpSpPr/>
            <p:nvPr/>
          </p:nvGrpSpPr>
          <p:grpSpPr>
            <a:xfrm>
              <a:off x="628394" y="5234171"/>
              <a:ext cx="5366926" cy="654564"/>
              <a:chOff x="3742293" y="5012007"/>
              <a:chExt cx="7929804" cy="654564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A78EC927-9CFD-4C92-9306-52134823AA59}"/>
                  </a:ext>
                </a:extLst>
              </p:cNvPr>
              <p:cNvSpPr/>
              <p:nvPr/>
            </p:nvSpPr>
            <p:spPr>
              <a:xfrm>
                <a:off x="7497456" y="5012007"/>
                <a:ext cx="4174641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1100" b="1" dirty="0">
                    <a:gradFill>
                      <a:gsLst>
                        <a:gs pos="0">
                          <a:srgbClr val="26A2F3"/>
                        </a:gs>
                        <a:gs pos="100000">
                          <a:srgbClr val="26A2F3"/>
                        </a:gs>
                      </a:gsLst>
                      <a:lin ang="5400000" scaled="1"/>
                    </a:gradFill>
                    <a:latin typeface="Space Grotesk" pitchFamily="2" charset="0"/>
                    <a:cs typeface="Space Grotesk" pitchFamily="2" charset="0"/>
                  </a:rPr>
                  <a:t>Charity Tie-ins</a:t>
                </a: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155AADEB-55ED-4B76-8C49-6210B2A352D8}"/>
                  </a:ext>
                </a:extLst>
              </p:cNvPr>
              <p:cNvSpPr/>
              <p:nvPr/>
            </p:nvSpPr>
            <p:spPr>
              <a:xfrm>
                <a:off x="3742293" y="5222988"/>
                <a:ext cx="7929804" cy="4435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ts val="900"/>
                  </a:lnSpc>
                  <a:spcAft>
                    <a:spcPts val="600"/>
                  </a:spcAft>
                </a:pPr>
                <a:r>
                  <a:rPr lang="en-US" sz="1000" dirty="0">
                    <a:latin typeface="Space Grotesk" pitchFamily="2" charset="0"/>
                    <a:cs typeface="Space Grotesk" pitchFamily="2" charset="0"/>
                  </a:rPr>
                  <a:t>Commit to donating a small percentage of the proceeds from Community Card sales to a local school, charity, or cause. This encourages cardholders to spend more at your business, knowing it's for a good cause.</a:t>
                </a:r>
              </a:p>
            </p:txBody>
          </p:sp>
        </p:grp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DBBBD49A-FD94-49AD-9FBC-160FAD348773}"/>
              </a:ext>
            </a:extLst>
          </p:cNvPr>
          <p:cNvGrpSpPr/>
          <p:nvPr/>
        </p:nvGrpSpPr>
        <p:grpSpPr>
          <a:xfrm>
            <a:off x="463770" y="8099985"/>
            <a:ext cx="5771638" cy="641399"/>
            <a:chOff x="535106" y="5351554"/>
            <a:chExt cx="5771638" cy="641399"/>
          </a:xfrm>
        </p:grpSpPr>
        <p:sp>
          <p:nvSpPr>
            <p:cNvPr id="133" name="Rectangle: Rounded Corners 132">
              <a:extLst>
                <a:ext uri="{FF2B5EF4-FFF2-40B4-BE49-F238E27FC236}">
                  <a16:creationId xmlns:a16="http://schemas.microsoft.com/office/drawing/2014/main" id="{F8B6B292-373E-43D1-A209-6C05A028FD92}"/>
                </a:ext>
              </a:extLst>
            </p:cNvPr>
            <p:cNvSpPr/>
            <p:nvPr/>
          </p:nvSpPr>
          <p:spPr>
            <a:xfrm>
              <a:off x="6015508" y="5351554"/>
              <a:ext cx="291236" cy="289926"/>
            </a:xfrm>
            <a:prstGeom prst="roundRect">
              <a:avLst>
                <a:gd name="adj" fmla="val 50000"/>
              </a:avLst>
            </a:prstGeom>
            <a:solidFill>
              <a:srgbClr val="26A2F3"/>
            </a:solidFill>
            <a:ln>
              <a:solidFill>
                <a:schemeClr val="bg1"/>
              </a:solidFill>
            </a:ln>
          </p:spPr>
          <p:txBody>
            <a:bodyPr rtlCol="0" anchor="ctr"/>
            <a:lstStyle/>
            <a:p>
              <a:pPr algn="ctr" defTabSz="914400"/>
              <a:endParaRPr lang="en-US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2700000" scaled="1"/>
                </a:gradFill>
                <a:latin typeface="Calibri Light"/>
              </a:endParaRPr>
            </a:p>
          </p:txBody>
        </p:sp>
        <p:pic>
          <p:nvPicPr>
            <p:cNvPr id="134" name="Picture 133">
              <a:extLst>
                <a:ext uri="{FF2B5EF4-FFF2-40B4-BE49-F238E27FC236}">
                  <a16:creationId xmlns:a16="http://schemas.microsoft.com/office/drawing/2014/main" id="{3898133D-27C7-4B6D-A9D9-25A34E5E1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209" y="5430928"/>
              <a:ext cx="129834" cy="129834"/>
            </a:xfrm>
            <a:prstGeom prst="rect">
              <a:avLst/>
            </a:prstGeom>
          </p:spPr>
        </p:pic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EA18DD77-CD1E-442D-BE7C-6B72D588009F}"/>
                </a:ext>
              </a:extLst>
            </p:cNvPr>
            <p:cNvGrpSpPr/>
            <p:nvPr/>
          </p:nvGrpSpPr>
          <p:grpSpPr>
            <a:xfrm>
              <a:off x="535106" y="5360959"/>
              <a:ext cx="5460214" cy="631994"/>
              <a:chOff x="3604457" y="5138795"/>
              <a:chExt cx="8067640" cy="631994"/>
            </a:xfrm>
          </p:grpSpPr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9DC7DE1F-CAB3-4E13-8658-5602FEB95709}"/>
                  </a:ext>
                </a:extLst>
              </p:cNvPr>
              <p:cNvSpPr/>
              <p:nvPr/>
            </p:nvSpPr>
            <p:spPr>
              <a:xfrm>
                <a:off x="7497456" y="5138795"/>
                <a:ext cx="4174641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1100" b="1" dirty="0">
                    <a:gradFill>
                      <a:gsLst>
                        <a:gs pos="0">
                          <a:srgbClr val="26A2F3"/>
                        </a:gs>
                        <a:gs pos="100000">
                          <a:srgbClr val="26A2F3"/>
                        </a:gs>
                      </a:gsLst>
                      <a:lin ang="5400000" scaled="1"/>
                    </a:gradFill>
                    <a:latin typeface="Space Grotesk" pitchFamily="2" charset="0"/>
                    <a:cs typeface="Space Grotesk" pitchFamily="2" charset="0"/>
                  </a:rPr>
                  <a:t>Post on Social Media</a:t>
                </a:r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02A18613-B3B5-48EE-BD6B-6D152A467254}"/>
                  </a:ext>
                </a:extLst>
              </p:cNvPr>
              <p:cNvSpPr/>
              <p:nvPr/>
            </p:nvSpPr>
            <p:spPr>
              <a:xfrm>
                <a:off x="3604457" y="5329321"/>
                <a:ext cx="8067640" cy="4414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ts val="900"/>
                  </a:lnSpc>
                  <a:spcAft>
                    <a:spcPts val="600"/>
                  </a:spcAft>
                </a:pPr>
                <a:r>
                  <a:rPr lang="en-US" sz="1000" dirty="0">
                    <a:latin typeface="Space Grotesk" pitchFamily="2" charset="0"/>
                    <a:cs typeface="Space Grotesk" pitchFamily="2" charset="0"/>
                  </a:rPr>
                  <a:t>Use your business’s social media page to advertise that you accept Community Cards. You will demonstrate your business as a responsible community member AND attract attention from cardholders.</a:t>
                </a:r>
              </a:p>
            </p:txBody>
          </p:sp>
        </p:grp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81814ABC-DFEF-40BC-9B66-A6521234603A}"/>
              </a:ext>
            </a:extLst>
          </p:cNvPr>
          <p:cNvGrpSpPr/>
          <p:nvPr/>
        </p:nvGrpSpPr>
        <p:grpSpPr>
          <a:xfrm>
            <a:off x="584889" y="8776353"/>
            <a:ext cx="5650519" cy="525982"/>
            <a:chOff x="656225" y="5351554"/>
            <a:chExt cx="5650519" cy="525982"/>
          </a:xfrm>
        </p:grpSpPr>
        <p:sp>
          <p:nvSpPr>
            <p:cNvPr id="145" name="Rectangle: Rounded Corners 144">
              <a:extLst>
                <a:ext uri="{FF2B5EF4-FFF2-40B4-BE49-F238E27FC236}">
                  <a16:creationId xmlns:a16="http://schemas.microsoft.com/office/drawing/2014/main" id="{1D0BA9AD-35DD-418A-BE30-6AE9E0832A0E}"/>
                </a:ext>
              </a:extLst>
            </p:cNvPr>
            <p:cNvSpPr/>
            <p:nvPr/>
          </p:nvSpPr>
          <p:spPr>
            <a:xfrm>
              <a:off x="6015508" y="5351554"/>
              <a:ext cx="291236" cy="289926"/>
            </a:xfrm>
            <a:prstGeom prst="roundRect">
              <a:avLst>
                <a:gd name="adj" fmla="val 50000"/>
              </a:avLst>
            </a:prstGeom>
            <a:solidFill>
              <a:srgbClr val="26A2F3"/>
            </a:solidFill>
            <a:ln>
              <a:solidFill>
                <a:schemeClr val="bg1"/>
              </a:solidFill>
            </a:ln>
          </p:spPr>
          <p:txBody>
            <a:bodyPr rtlCol="0" anchor="ctr"/>
            <a:lstStyle/>
            <a:p>
              <a:pPr algn="ctr" defTabSz="914400"/>
              <a:endParaRPr lang="en-US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2700000" scaled="1"/>
                </a:gradFill>
                <a:latin typeface="Calibri Light"/>
              </a:endParaRPr>
            </a:p>
          </p:txBody>
        </p:sp>
        <p:pic>
          <p:nvPicPr>
            <p:cNvPr id="146" name="Picture 145">
              <a:extLst>
                <a:ext uri="{FF2B5EF4-FFF2-40B4-BE49-F238E27FC236}">
                  <a16:creationId xmlns:a16="http://schemas.microsoft.com/office/drawing/2014/main" id="{6D16EB34-A36D-4E8D-93DD-0025ABE9BB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209" y="5430928"/>
              <a:ext cx="129834" cy="129834"/>
            </a:xfrm>
            <a:prstGeom prst="rect">
              <a:avLst/>
            </a:prstGeom>
          </p:spPr>
        </p:pic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F027295D-5623-47CF-B6BD-8CF6520BDBC5}"/>
                </a:ext>
              </a:extLst>
            </p:cNvPr>
            <p:cNvGrpSpPr/>
            <p:nvPr/>
          </p:nvGrpSpPr>
          <p:grpSpPr>
            <a:xfrm>
              <a:off x="656225" y="5360959"/>
              <a:ext cx="5339096" cy="516577"/>
              <a:chOff x="3783414" y="5138795"/>
              <a:chExt cx="7888685" cy="516577"/>
            </a:xfrm>
          </p:grpSpPr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044DA12C-374F-41BA-90A4-9B93C1537A24}"/>
                  </a:ext>
                </a:extLst>
              </p:cNvPr>
              <p:cNvSpPr/>
              <p:nvPr/>
            </p:nvSpPr>
            <p:spPr>
              <a:xfrm>
                <a:off x="3783414" y="5138795"/>
                <a:ext cx="7888685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1100" b="1" dirty="0">
                    <a:gradFill>
                      <a:gsLst>
                        <a:gs pos="0">
                          <a:srgbClr val="26A2F3"/>
                        </a:gs>
                        <a:gs pos="100000">
                          <a:srgbClr val="26A2F3"/>
                        </a:gs>
                      </a:gsLst>
                      <a:lin ang="5400000" scaled="1"/>
                    </a:gradFill>
                    <a:latin typeface="Space Grotesk" pitchFamily="2" charset="0"/>
                    <a:cs typeface="Space Grotesk" pitchFamily="2" charset="0"/>
                  </a:rPr>
                  <a:t>Ask to be a “featured merchant” on your Community Card website</a:t>
                </a:r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0DA811E5-B249-4F3E-8C2E-70E4CB476349}"/>
                  </a:ext>
                </a:extLst>
              </p:cNvPr>
              <p:cNvSpPr/>
              <p:nvPr/>
            </p:nvSpPr>
            <p:spPr>
              <a:xfrm>
                <a:off x="3848072" y="5329321"/>
                <a:ext cx="7824025" cy="3260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ts val="900"/>
                  </a:lnSpc>
                  <a:spcAft>
                    <a:spcPts val="600"/>
                  </a:spcAft>
                </a:pPr>
                <a:r>
                  <a:rPr lang="en-US" sz="1000" dirty="0">
                    <a:latin typeface="Space Grotesk" pitchFamily="2" charset="0"/>
                    <a:cs typeface="Space Grotesk" pitchFamily="2" charset="0"/>
                  </a:rPr>
                  <a:t>Buyers and cardholders will see your business front and center when they go to redeem, keeping you top of mind as they browse their options.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8229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477</TotalTime>
  <Words>438</Words>
  <Application>Microsoft Macintosh PowerPoint</Application>
  <PresentationFormat>A4 Paper (210x297 mm)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 Light</vt:lpstr>
      <vt:lpstr>Comfortaa</vt:lpstr>
      <vt:lpstr>Kalnia</vt:lpstr>
      <vt:lpstr>Space Grotesk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deadl</dc:creator>
  <cp:lastModifiedBy>Aeschliman, Margaret</cp:lastModifiedBy>
  <cp:revision>118</cp:revision>
  <dcterms:created xsi:type="dcterms:W3CDTF">2024-03-21T17:42:35Z</dcterms:created>
  <dcterms:modified xsi:type="dcterms:W3CDTF">2024-04-02T19:57:57Z</dcterms:modified>
</cp:coreProperties>
</file>